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67563" autoAdjust="0"/>
  </p:normalViewPr>
  <p:slideViewPr>
    <p:cSldViewPr>
      <p:cViewPr varScale="1">
        <p:scale>
          <a:sx n="48" d="100"/>
          <a:sy n="48" d="100"/>
        </p:scale>
        <p:origin x="-20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77DB20-AD01-40D6-8EB1-6D2636815EFE}" type="datetimeFigureOut">
              <a:rPr lang="en-US" smtClean="0"/>
              <a:pPr/>
              <a:t>3/10/2013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5C0694-8F56-4775-9C50-8739A50620A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C5C0694-8F56-4775-9C50-8739A50620A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Changing school timings will eventually make</a:t>
            </a:r>
            <a:r>
              <a:rPr lang="en-US" baseline="0" dirty="0" smtClean="0"/>
              <a:t> the students leave the school later in the evening. By this the school administration  is required to meet with the changes, to make from the school an attractive place for the students by this the curriculum given to the students should be made lighter to avoid imposing extra heavy burdens on the students. Lessons can be simplified to meet with the students expectations and this would make learning better. Also homework should be minimized and class works should replace them to give the chance for the students to sleep early when they go back home. To add the school facilities must be improved to provide students with the proper learning environment. Cafeterias must be well equipped, libraries and even gardens must be well looked after. Also more leisure activities should be programmed during the school day to give the student the chance to relax and have fun. For example activities like sports, chess games, and drama clubs can be inserted within the time table to make from the school day a real joy fro the students.</a:t>
            </a:r>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some specials learning is not really related with the change in the school timings. The problem is how to teach your kid the ability to sleep early and be ready for a long school day. According to many neurologists, it is important that teenagers have the culture of mastering their sleeping times. “</a:t>
            </a:r>
            <a:r>
              <a:rPr lang="en-US" sz="1200" b="0" i="0" kern="1200" dirty="0" smtClean="0">
                <a:solidFill>
                  <a:schemeClr val="tx1"/>
                </a:solidFill>
                <a:latin typeface="+mn-lt"/>
                <a:ea typeface="+mn-ea"/>
                <a:cs typeface="+mn-cs"/>
              </a:rPr>
              <a:t>We can also help teenagers gain control over their own sleep patterns by teaching sleep and circadian principles in middle and high school health education. Minimizing exposure to light at night, as well as reducing computer or TV usage immediately before bedtime can naturally advance circadian phase. Similarly, incorporating outdoor morning activity into a teenage schedule can reduce trouble falling asleep at night.”(</a:t>
            </a:r>
            <a:r>
              <a:rPr lang="en-US" sz="1200" b="0" i="0" kern="1200" baseline="0" dirty="0" smtClean="0">
                <a:solidFill>
                  <a:schemeClr val="tx1"/>
                </a:solidFill>
                <a:latin typeface="+mn-lt"/>
                <a:ea typeface="+mn-ea"/>
                <a:cs typeface="+mn-cs"/>
              </a:rPr>
              <a:t> Delaying School Start Times ). Also, students who leave late from school would miss the chance to take part enough to  school activities like playing in clubs and taking part in any other activity.  This will reduce the social interactions.</a:t>
            </a:r>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Changing school times cannot be made for the sake of change.</a:t>
            </a:r>
            <a:r>
              <a:rPr lang="en-US" baseline="0" dirty="0" smtClean="0"/>
              <a:t> Schools and teachers must feel a positive change in the students performance. If students great improve and if the rates of attendance increase, this would prove that the change of school timings is beneficial. If the results persist the same comparing to the ones taken in the old timings, this would show that the problem is not with the school timing. Students must know that they have to come to school on time, obey the school rules, focus in the classes, and this can only be achieved if they grant enough sleep for themselves. Schools must be strict with such behavioral problems because they eventually trying to prepare a successful citizen who would benefit his country in the future.</a:t>
            </a:r>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 think that after all</a:t>
            </a:r>
            <a:r>
              <a:rPr lang="en-US" sz="1200" kern="1200" baseline="0" dirty="0" smtClean="0">
                <a:solidFill>
                  <a:schemeClr val="tx1"/>
                </a:solidFill>
                <a:latin typeface="+mn-lt"/>
                <a:ea typeface="+mn-ea"/>
                <a:cs typeface="+mn-cs"/>
              </a:rPr>
              <a:t> what has been presented,</a:t>
            </a:r>
            <a:r>
              <a:rPr lang="en-US" sz="1200" kern="1200" dirty="0" smtClean="0">
                <a:solidFill>
                  <a:schemeClr val="tx1"/>
                </a:solidFill>
                <a:latin typeface="+mn-lt"/>
                <a:ea typeface="+mn-ea"/>
                <a:cs typeface="+mn-cs"/>
              </a:rPr>
              <a:t> you will understand the advantages of delaying school times. Surely your opinion will be changed. It’s better and healthier for the students to delay school timings. If the school timings are postponed, the student will better perform at</a:t>
            </a:r>
            <a:r>
              <a:rPr lang="en-US" sz="1200" kern="1200" baseline="0" dirty="0" smtClean="0">
                <a:solidFill>
                  <a:schemeClr val="tx1"/>
                </a:solidFill>
                <a:latin typeface="+mn-lt"/>
                <a:ea typeface="+mn-ea"/>
                <a:cs typeface="+mn-cs"/>
              </a:rPr>
              <a:t> school because he will be cognitively and physically ready to learn</a:t>
            </a:r>
            <a:r>
              <a:rPr lang="en-US" sz="1200" kern="1200" dirty="0" smtClean="0">
                <a:solidFill>
                  <a:schemeClr val="tx1"/>
                </a:solidFill>
                <a:latin typeface="+mn-lt"/>
                <a:ea typeface="+mn-ea"/>
                <a:cs typeface="+mn-cs"/>
              </a:rPr>
              <a:t>. Having</a:t>
            </a:r>
            <a:r>
              <a:rPr lang="en-US" sz="1200" kern="1200" baseline="0" dirty="0" smtClean="0">
                <a:solidFill>
                  <a:schemeClr val="tx1"/>
                </a:solidFill>
                <a:latin typeface="+mn-lt"/>
                <a:ea typeface="+mn-ea"/>
                <a:cs typeface="+mn-cs"/>
              </a:rPr>
              <a:t> more sleep has for sure tremendous positive impact on the students’ outcomes.</a:t>
            </a:r>
            <a:r>
              <a:rPr lang="en-US" sz="1200" kern="1200" dirty="0" smtClean="0">
                <a:solidFill>
                  <a:schemeClr val="tx1"/>
                </a:solidFill>
                <a:latin typeface="+mn-lt"/>
                <a:ea typeface="+mn-ea"/>
                <a:cs typeface="+mn-cs"/>
              </a:rPr>
              <a:t> It’s also safer for students’ life to postpone school timings for a couple of hours. Such</a:t>
            </a:r>
            <a:r>
              <a:rPr lang="en-US" sz="1200" kern="1200" baseline="0" dirty="0" smtClean="0">
                <a:solidFill>
                  <a:schemeClr val="tx1"/>
                </a:solidFill>
                <a:latin typeface="+mn-lt"/>
                <a:ea typeface="+mn-ea"/>
                <a:cs typeface="+mn-cs"/>
              </a:rPr>
              <a:t> change would also benefit the economy and reduce the traffic jam. To make this reschedule successful schools must work hand in hand with parents to make sure that students sleep early at home to have enough sleep necessary for alertness at schools.</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 have a question for all the school students out there in Bahrain. Ask yourself; are you comfortable with your early morning school timings? I don’t think so, because I personally think that school should be postponed for a couple of hours. According to Kyla </a:t>
            </a:r>
            <a:r>
              <a:rPr lang="en-US" sz="1200" kern="1200" dirty="0" err="1" smtClean="0">
                <a:solidFill>
                  <a:schemeClr val="tx1"/>
                </a:solidFill>
                <a:latin typeface="+mn-lt"/>
                <a:ea typeface="+mn-ea"/>
                <a:cs typeface="+mn-cs"/>
              </a:rPr>
              <a:t>Wahlstrom</a:t>
            </a:r>
            <a:r>
              <a:rPr lang="en-US" sz="1200" kern="1200" dirty="0" smtClean="0">
                <a:solidFill>
                  <a:schemeClr val="tx1"/>
                </a:solidFill>
                <a:latin typeface="+mn-lt"/>
                <a:ea typeface="+mn-ea"/>
                <a:cs typeface="+mn-cs"/>
              </a:rPr>
              <a:t>, from the University of Minnesota, “she has been following districts that changed their start times, tracking the effect on schools and students. </a:t>
            </a:r>
            <a:r>
              <a:rPr lang="en-US" sz="1200" kern="1200" dirty="0" err="1" smtClean="0">
                <a:solidFill>
                  <a:schemeClr val="tx1"/>
                </a:solidFill>
                <a:latin typeface="+mn-lt"/>
                <a:ea typeface="+mn-ea"/>
                <a:cs typeface="+mn-cs"/>
              </a:rPr>
              <a:t>Wahlstron</a:t>
            </a:r>
            <a:r>
              <a:rPr lang="en-US" sz="1200" kern="1200" dirty="0" smtClean="0">
                <a:solidFill>
                  <a:schemeClr val="tx1"/>
                </a:solidFill>
                <a:latin typeface="+mn-lt"/>
                <a:ea typeface="+mn-ea"/>
                <a:cs typeface="+mn-cs"/>
              </a:rPr>
              <a:t> says that the students benefited from the change. There was less depression on students. Teachers reported that students were more alert and ready for learning.” Also</a:t>
            </a:r>
            <a:r>
              <a:rPr lang="en-US" sz="1200" kern="1200" baseline="0" dirty="0" smtClean="0">
                <a:solidFill>
                  <a:schemeClr val="tx1"/>
                </a:solidFill>
                <a:latin typeface="+mn-lt"/>
                <a:ea typeface="+mn-ea"/>
                <a:cs typeface="+mn-cs"/>
              </a:rPr>
              <a:t> according to many economies, later school timings can have great economic effects and social effects.</a:t>
            </a:r>
            <a:r>
              <a:rPr lang="en-US" sz="1200" kern="1200" dirty="0" smtClean="0">
                <a:solidFill>
                  <a:schemeClr val="tx1"/>
                </a:solidFill>
                <a:latin typeface="+mn-lt"/>
                <a:ea typeface="+mn-ea"/>
                <a:cs typeface="+mn-cs"/>
              </a:rPr>
              <a:t> I think that there are many reasons why the schools should be postponed,</a:t>
            </a:r>
            <a:r>
              <a:rPr lang="en-US" sz="1200" kern="1200" baseline="0" dirty="0" smtClean="0">
                <a:solidFill>
                  <a:schemeClr val="tx1"/>
                </a:solidFill>
                <a:latin typeface="+mn-lt"/>
                <a:ea typeface="+mn-ea"/>
                <a:cs typeface="+mn-cs"/>
              </a:rPr>
              <a:t> as this would benefit the students healthily and academically, and also benefits the whole economy</a:t>
            </a:r>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existing school timings in Bahrain</a:t>
            </a:r>
            <a:r>
              <a:rPr lang="en-US" baseline="0" dirty="0" smtClean="0"/>
              <a:t> are hard to cope with. Most schools start at 7:00 AM which obliges students, the little ones and the elder to wake up at 5:30 in the morning to get ready for school. Waking up at such an early time, on daily basis, would cause tiredness, lethargy, and lack of sleep among students. Once they go to school, they will soon lose focus in class because their bodies is lacking sleep and this eventually would effect their overall performance at school. A large number of students do face severe punishments by their teachers and their schools because they want to sleep in class. Some students do even behave aggressively with their teachers once these latter try to wake them up in class. According to the American National Foundation </a:t>
            </a:r>
            <a:r>
              <a:rPr lang="en-US" sz="1200" kern="1200" dirty="0" smtClean="0">
                <a:solidFill>
                  <a:schemeClr val="tx1"/>
                </a:solidFill>
                <a:latin typeface="+mn-lt"/>
                <a:ea typeface="+mn-ea"/>
                <a:cs typeface="+mn-cs"/>
              </a:rPr>
              <a:t>“Young people who do not get enough sleep night after night carry a significant risk for fall; depression, poor impulse control and violence; health complaints; impaired cognitive” </a:t>
            </a:r>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many researches</a:t>
            </a:r>
            <a:r>
              <a:rPr lang="en-US" baseline="0" dirty="0" smtClean="0"/>
              <a:t>, pushing school start times by at least one hour would improve alertness, the mood, and even the health of the students. This is because students would have extra time to sleep in the morning and this is important to give the body the energy to face the long school day. By having enough sleep students would not be reluctant to go to school, but on the contrary they would be motivated and alert.</a:t>
            </a:r>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 student can perform in a more efficient academic way if the school was postponed for a couple of hours. If you’re sleeping time was longer, it means you’ll be ready and happy to start your school day. When you start your school day while you’re happy and your brain will be ready to absorb more information. The school’s administration should think of  solutions to make students love going to school. I am sure that most of the students don’t like going to school and the main cause is waking up early and not having enough sleeping hours. How will the students perform in a better academic way? While they’re being forced to wake up early and go to school. An idea or solution to make students love going to school is making the school timing a bit later. Many specialists agree that  “This action would better satisfy the sleep needs of teenagers, improve their academic performance” (Library.thinkquest.org). </a:t>
            </a:r>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Students attendance to schools will increase and the absences of students will decrease. Students will more often attend on time for the first period. According to a research “ </a:t>
            </a:r>
            <a:r>
              <a:rPr lang="en-US" sz="1200" kern="1200" dirty="0" err="1" smtClean="0">
                <a:solidFill>
                  <a:schemeClr val="tx1"/>
                </a:solidFill>
                <a:latin typeface="+mn-lt"/>
                <a:ea typeface="+mn-ea"/>
                <a:cs typeface="+mn-cs"/>
              </a:rPr>
              <a:t>Jesamine</a:t>
            </a:r>
            <a:r>
              <a:rPr lang="en-US" sz="1200" kern="1200" dirty="0" smtClean="0">
                <a:solidFill>
                  <a:schemeClr val="tx1"/>
                </a:solidFill>
                <a:latin typeface="+mn-lt"/>
                <a:ea typeface="+mn-ea"/>
                <a:cs typeface="+mn-cs"/>
              </a:rPr>
              <a:t> County, high schools started fifty minutes later. School district supervisor , Lu Young, says the changes has had a big impact at the high schools. They found that their students were more on time and in better attendance first period than they had been in the past” (Trudeau). Also having better sleep would eventually decrease absenteeism or sick leaves. Many students call their parents in</a:t>
            </a:r>
            <a:r>
              <a:rPr lang="en-US" sz="1200" kern="1200" baseline="0" dirty="0" smtClean="0">
                <a:solidFill>
                  <a:schemeClr val="tx1"/>
                </a:solidFill>
                <a:latin typeface="+mn-lt"/>
                <a:ea typeface="+mn-ea"/>
                <a:cs typeface="+mn-cs"/>
              </a:rPr>
              <a:t> the middle of the school day because they cannot carry on studying as they feel terrible headaches due lack of sleep. Also granting more sleeping times at home would minimize the behavioral problems at schools. Students who lack sleep would be bound to make problems because their physical conditions makes them so nervous.</a:t>
            </a:r>
            <a:endParaRPr lang="en-US" sz="1200" kern="120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a:t>
            </a:r>
            <a:r>
              <a:rPr lang="en-US" sz="1200" kern="1200" baseline="0" dirty="0" smtClean="0">
                <a:solidFill>
                  <a:schemeClr val="tx1"/>
                </a:solidFill>
                <a:latin typeface="+mn-lt"/>
                <a:ea typeface="+mn-ea"/>
                <a:cs typeface="+mn-cs"/>
              </a:rPr>
              <a:t> is safer</a:t>
            </a:r>
            <a:r>
              <a:rPr lang="en-US" sz="1200" kern="1200" dirty="0" smtClean="0">
                <a:solidFill>
                  <a:schemeClr val="tx1"/>
                </a:solidFill>
                <a:latin typeface="+mn-lt"/>
                <a:ea typeface="+mn-ea"/>
                <a:cs typeface="+mn-cs"/>
              </a:rPr>
              <a:t> for the students’ lives to postpone school timings for a couple of hours. There are many high school students that put their lives in danger, by driving while they are sleepy on the way to school. They can risk their lives by having car crashes. “An additional safety consideration is that many sleepy students drive themselves to school in the morning. These teens would be more alert and able to drive in the morning if school started later” (library.thinkqeust.org). Also many students</a:t>
            </a:r>
            <a:r>
              <a:rPr lang="en-US" sz="1200" kern="1200" baseline="0" dirty="0" smtClean="0">
                <a:solidFill>
                  <a:schemeClr val="tx1"/>
                </a:solidFill>
                <a:latin typeface="+mn-lt"/>
                <a:ea typeface="+mn-ea"/>
                <a:cs typeface="+mn-cs"/>
              </a:rPr>
              <a:t> who study in technical schools risk to have serious accidents in the workshops if they lack sleep. Being in a workshop like, mechanic or welding require a great deal of alertness from the student, and this comes only when the body has enough sleep.</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Delaying school timings cannot be successful if the students and mainly teenagers remain at their</a:t>
            </a:r>
            <a:r>
              <a:rPr lang="en-US" baseline="0" dirty="0" smtClean="0"/>
              <a:t> same bad habit which is sleeping late at night. By this parents must have a say over their children behavior and must control their sleeping timings. A child needs around nine hours of sleep a day and teenager needs at least 8 hours of sleep to be physically and cognitively ready  for the school day. Sleeping late would keep the same problems sustained, but earlier sleeping times would soon have its positive impact on the student behaviorally and academically. Some teenagers might miss under stand such obligations to sleep late, so parents need to build affective communication with them to convince them of the benefits of such behavior.</a:t>
            </a:r>
            <a:endParaRPr lang="en-US" dirty="0"/>
          </a:p>
        </p:txBody>
      </p:sp>
      <p:sp>
        <p:nvSpPr>
          <p:cNvPr id="4" name="Slide Number Placeholder 3"/>
          <p:cNvSpPr>
            <a:spLocks noGrp="1"/>
          </p:cNvSpPr>
          <p:nvPr>
            <p:ph type="sldNum" sz="quarter" idx="10"/>
          </p:nvPr>
        </p:nvSpPr>
        <p:spPr/>
        <p:txBody>
          <a:bodyPr/>
          <a:lstStyle/>
          <a:p>
            <a:fld id="{8C5C0694-8F56-4775-9C50-8739A50620A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a:t>
            </a:r>
            <a:r>
              <a:rPr lang="en-US" baseline="0" dirty="0" smtClean="0"/>
              <a:t> school time changes there would be less traffic jams on the roads as people wont have to go out all together at the same time. With less traffic jam people who work will get to their place of work on time without any delays, and this has great benefits on the economy. Also by delaying school timings more jobs would be available as parents would need drivers to take their kids to school. even schools would hire more drivers and by more buses to cover the high demand and make sure that students would get to school on time. This eventually would increase the school incomes coming from the transportation sector.</a:t>
            </a:r>
          </a:p>
        </p:txBody>
      </p:sp>
      <p:sp>
        <p:nvSpPr>
          <p:cNvPr id="4" name="Slide Number Placeholder 3"/>
          <p:cNvSpPr>
            <a:spLocks noGrp="1"/>
          </p:cNvSpPr>
          <p:nvPr>
            <p:ph type="sldNum" sz="quarter" idx="10"/>
          </p:nvPr>
        </p:nvSpPr>
        <p:spPr/>
        <p:txBody>
          <a:bodyPr/>
          <a:lstStyle/>
          <a:p>
            <a:fld id="{8C5C0694-8F56-4775-9C50-8739A50620A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9411CC-769A-48F7-863C-ADCC8CEF166C}" type="datetimeFigureOut">
              <a:rPr lang="en-US" smtClean="0"/>
              <a:pPr/>
              <a:t>3/10/2013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411CC-769A-48F7-863C-ADCC8CEF166C}" type="datetimeFigureOut">
              <a:rPr lang="en-US" smtClean="0"/>
              <a:pPr/>
              <a:t>3/10/2013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411CC-769A-48F7-863C-ADCC8CEF166C}" type="datetimeFigureOut">
              <a:rPr lang="en-US" smtClean="0"/>
              <a:pPr/>
              <a:t>3/10/2013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411CC-769A-48F7-863C-ADCC8CEF166C}" type="datetimeFigureOut">
              <a:rPr lang="en-US" smtClean="0"/>
              <a:pPr/>
              <a:t>3/10/2013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411CC-769A-48F7-863C-ADCC8CEF166C}" type="datetimeFigureOut">
              <a:rPr lang="en-US" smtClean="0"/>
              <a:pPr/>
              <a:t>3/10/2013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9411CC-769A-48F7-863C-ADCC8CEF166C}" type="datetimeFigureOut">
              <a:rPr lang="en-US" smtClean="0"/>
              <a:pPr/>
              <a:t>3/10/2013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9411CC-769A-48F7-863C-ADCC8CEF166C}" type="datetimeFigureOut">
              <a:rPr lang="en-US" smtClean="0"/>
              <a:pPr/>
              <a:t>3/10/2013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9411CC-769A-48F7-863C-ADCC8CEF166C}" type="datetimeFigureOut">
              <a:rPr lang="en-US" smtClean="0"/>
              <a:pPr/>
              <a:t>3/10/2013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411CC-769A-48F7-863C-ADCC8CEF166C}" type="datetimeFigureOut">
              <a:rPr lang="en-US" smtClean="0"/>
              <a:pPr/>
              <a:t>3/10/2013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411CC-769A-48F7-863C-ADCC8CEF166C}" type="datetimeFigureOut">
              <a:rPr lang="en-US" smtClean="0"/>
              <a:pPr/>
              <a:t>3/10/2013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411CC-769A-48F7-863C-ADCC8CEF166C}" type="datetimeFigureOut">
              <a:rPr lang="en-US" smtClean="0"/>
              <a:pPr/>
              <a:t>3/10/2013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7BE0EA-6CA2-4C76-81F5-9312C758E01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411CC-769A-48F7-863C-ADCC8CEF166C}" type="datetimeFigureOut">
              <a:rPr lang="en-US" smtClean="0"/>
              <a:pPr/>
              <a:t>3/10/2013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7BE0EA-6CA2-4C76-81F5-9312C758E01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cehd.umn.edu/research/highlights/Slee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5562600"/>
          </a:xfrm>
        </p:spPr>
        <p:txBody>
          <a:bodyPr>
            <a:noAutofit/>
          </a:bodyPr>
          <a:lstStyle/>
          <a:p>
            <a:pPr>
              <a:lnSpc>
                <a:spcPct val="200000"/>
              </a:lnSpc>
            </a:pPr>
            <a:r>
              <a:rPr lang="en-US" sz="4800" dirty="0" smtClean="0"/>
              <a:t>Ahmed Khalid Al </a:t>
            </a:r>
            <a:r>
              <a:rPr lang="en-US" sz="4800" dirty="0" err="1" smtClean="0"/>
              <a:t>Janahi</a:t>
            </a:r>
            <a:r>
              <a:rPr lang="en-US" sz="4800" dirty="0" smtClean="0"/>
              <a:t/>
            </a:r>
            <a:br>
              <a:rPr lang="en-US" sz="4800" dirty="0" smtClean="0"/>
            </a:br>
            <a:r>
              <a:rPr lang="en-US" sz="4800" dirty="0" smtClean="0"/>
              <a:t>Mrs.Timm</a:t>
            </a:r>
            <a:br>
              <a:rPr lang="en-US" sz="4800" dirty="0" smtClean="0"/>
            </a:br>
            <a:r>
              <a:rPr lang="en-US" sz="4800" dirty="0" smtClean="0"/>
              <a:t>12 E</a:t>
            </a:r>
            <a:br>
              <a:rPr lang="en-US" sz="4800" dirty="0" smtClean="0"/>
            </a:br>
            <a:r>
              <a:rPr lang="en-US" sz="4800" dirty="0" smtClean="0"/>
              <a:t>March 10, 2013</a:t>
            </a:r>
            <a:br>
              <a:rPr lang="en-US" sz="4800" dirty="0" smtClean="0"/>
            </a:b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Schools</a:t>
            </a:r>
            <a:endParaRPr lang="en-US" dirty="0"/>
          </a:p>
        </p:txBody>
      </p:sp>
      <p:sp>
        <p:nvSpPr>
          <p:cNvPr id="3" name="Content Placeholder 2"/>
          <p:cNvSpPr>
            <a:spLocks noGrp="1"/>
          </p:cNvSpPr>
          <p:nvPr>
            <p:ph idx="1"/>
          </p:nvPr>
        </p:nvSpPr>
        <p:spPr/>
        <p:txBody>
          <a:bodyPr/>
          <a:lstStyle/>
          <a:p>
            <a:r>
              <a:rPr lang="en-US" dirty="0" smtClean="0"/>
              <a:t>Lighter curriculum</a:t>
            </a:r>
          </a:p>
          <a:p>
            <a:r>
              <a:rPr lang="en-US" dirty="0" smtClean="0"/>
              <a:t>Improving facilities</a:t>
            </a:r>
          </a:p>
          <a:p>
            <a:r>
              <a:rPr lang="en-US" dirty="0" smtClean="0"/>
              <a:t>More leisure activities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Disadvantages</a:t>
            </a:r>
            <a:endParaRPr lang="en-US" dirty="0"/>
          </a:p>
        </p:txBody>
      </p:sp>
      <p:sp>
        <p:nvSpPr>
          <p:cNvPr id="3" name="Content Placeholder 2"/>
          <p:cNvSpPr>
            <a:spLocks noGrp="1"/>
          </p:cNvSpPr>
          <p:nvPr>
            <p:ph idx="1"/>
          </p:nvPr>
        </p:nvSpPr>
        <p:spPr/>
        <p:txBody>
          <a:bodyPr/>
          <a:lstStyle/>
          <a:p>
            <a:r>
              <a:rPr lang="en-US" dirty="0" smtClean="0"/>
              <a:t>Students will stay up late at night</a:t>
            </a:r>
          </a:p>
          <a:p>
            <a:r>
              <a:rPr lang="en-US" dirty="0" smtClean="0"/>
              <a:t>Students miss afterschool activities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Measuring students performance</a:t>
            </a:r>
          </a:p>
          <a:p>
            <a:r>
              <a:rPr lang="en-US" dirty="0" smtClean="0"/>
              <a:t>Applying school rules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Better school times means better performance</a:t>
            </a:r>
          </a:p>
          <a:p>
            <a:r>
              <a:rPr lang="en-US" dirty="0" smtClean="0"/>
              <a:t>Positive affect on the students and the economy</a:t>
            </a:r>
          </a:p>
          <a:p>
            <a:endParaRPr lang="en-US"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Cited</a:t>
            </a:r>
            <a:endParaRPr lang="en-US" dirty="0"/>
          </a:p>
        </p:txBody>
      </p:sp>
      <p:sp>
        <p:nvSpPr>
          <p:cNvPr id="3" name="Content Placeholder 2"/>
          <p:cNvSpPr>
            <a:spLocks noGrp="1"/>
          </p:cNvSpPr>
          <p:nvPr>
            <p:ph idx="1"/>
          </p:nvPr>
        </p:nvSpPr>
        <p:spPr/>
        <p:txBody>
          <a:bodyPr>
            <a:normAutofit fontScale="77500" lnSpcReduction="20000"/>
          </a:bodyPr>
          <a:lstStyle/>
          <a:p>
            <a:r>
              <a:rPr lang="en-US" dirty="0"/>
              <a:t>"Backgrounder: Later School Start Times." </a:t>
            </a:r>
            <a:r>
              <a:rPr lang="en-US" i="1" dirty="0"/>
              <a:t>National Sleep Foundation</a:t>
            </a:r>
            <a:r>
              <a:rPr lang="en-US" dirty="0"/>
              <a:t>. </a:t>
            </a:r>
            <a:r>
              <a:rPr lang="en-US" dirty="0" err="1"/>
              <a:t>N.p</a:t>
            </a:r>
            <a:r>
              <a:rPr lang="en-US" dirty="0"/>
              <a:t>., </a:t>
            </a:r>
            <a:r>
              <a:rPr lang="en-US" dirty="0" err="1"/>
              <a:t>n.d</a:t>
            </a:r>
            <a:r>
              <a:rPr lang="en-US" dirty="0"/>
              <a:t>. Web. 09 Mar. 2013. &lt;http://www.sleepfoundation.org/article/hot-topics/backgrounder-later-school-start-times&gt;. </a:t>
            </a:r>
          </a:p>
          <a:p>
            <a:r>
              <a:rPr lang="en-US" dirty="0"/>
              <a:t>"Delayed School Start Time Associated With Improvements in Adolescent Behaviors." </a:t>
            </a:r>
            <a:r>
              <a:rPr lang="en-US" i="1" dirty="0" err="1"/>
              <a:t>ScienceDaily</a:t>
            </a:r>
            <a:r>
              <a:rPr lang="en-US" dirty="0"/>
              <a:t>. </a:t>
            </a:r>
            <a:r>
              <a:rPr lang="en-US" dirty="0" err="1"/>
              <a:t>ScienceDaily</a:t>
            </a:r>
            <a:r>
              <a:rPr lang="en-US" dirty="0"/>
              <a:t>, 08 July 2010. Web. 09 Mar. 2013. </a:t>
            </a:r>
          </a:p>
          <a:p>
            <a:r>
              <a:rPr lang="en-US" dirty="0"/>
              <a:t>"Education Next." </a:t>
            </a:r>
            <a:r>
              <a:rPr lang="en-US" i="1" dirty="0"/>
              <a:t>RSS</a:t>
            </a:r>
            <a:r>
              <a:rPr lang="en-US" dirty="0"/>
              <a:t>. </a:t>
            </a:r>
            <a:r>
              <a:rPr lang="en-US" dirty="0" err="1"/>
              <a:t>N.p</a:t>
            </a:r>
            <a:r>
              <a:rPr lang="en-US" dirty="0"/>
              <a:t>., </a:t>
            </a:r>
            <a:r>
              <a:rPr lang="en-US" dirty="0" err="1"/>
              <a:t>n.d</a:t>
            </a:r>
            <a:r>
              <a:rPr lang="en-US" dirty="0"/>
              <a:t>. Web. 09 Mar. 2013. &lt;http://educationnext.org/do-schools-begin-too-early/&gt;. </a:t>
            </a:r>
          </a:p>
          <a:p>
            <a:r>
              <a:rPr lang="en-US" dirty="0"/>
              <a:t>"The Impact of School Start Times on Adolescent Health and Academic Performance." </a:t>
            </a:r>
            <a:r>
              <a:rPr lang="en-US" i="1" dirty="0"/>
              <a:t>The Impact of School Start Times on Adolescent Health and Academic Performance</a:t>
            </a:r>
            <a:r>
              <a:rPr lang="en-US" dirty="0"/>
              <a:t>. </a:t>
            </a:r>
            <a:r>
              <a:rPr lang="en-US" dirty="0" err="1"/>
              <a:t>N.p</a:t>
            </a:r>
            <a:r>
              <a:rPr lang="en-US" dirty="0"/>
              <a:t>., </a:t>
            </a:r>
            <a:r>
              <a:rPr lang="en-US" dirty="0" err="1"/>
              <a:t>n.d</a:t>
            </a:r>
            <a:r>
              <a:rPr lang="en-US" dirty="0"/>
              <a:t>. Web. 09 Mar. 2013. </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Cited Continued</a:t>
            </a:r>
            <a:endParaRPr lang="en-US" dirty="0"/>
          </a:p>
        </p:txBody>
      </p:sp>
      <p:sp>
        <p:nvSpPr>
          <p:cNvPr id="3" name="Content Placeholder 2"/>
          <p:cNvSpPr>
            <a:spLocks noGrp="1"/>
          </p:cNvSpPr>
          <p:nvPr>
            <p:ph idx="1"/>
          </p:nvPr>
        </p:nvSpPr>
        <p:spPr>
          <a:xfrm>
            <a:off x="457200" y="1295400"/>
            <a:ext cx="8229600" cy="5334000"/>
          </a:xfrm>
        </p:spPr>
        <p:txBody>
          <a:bodyPr>
            <a:normAutofit fontScale="32500" lnSpcReduction="20000"/>
          </a:bodyPr>
          <a:lstStyle/>
          <a:p>
            <a:r>
              <a:rPr lang="en-US" sz="7400" dirty="0" smtClean="0"/>
              <a:t>"The Impact of School Start Times on Adolescent Health and Academic Performance." </a:t>
            </a:r>
            <a:r>
              <a:rPr lang="en-US" sz="7400" i="1" dirty="0" smtClean="0"/>
              <a:t>The Impact of School Start Times on Adolescent Health and Academic Performance</a:t>
            </a:r>
            <a:r>
              <a:rPr lang="en-US" sz="7400" dirty="0" smtClean="0"/>
              <a:t>. </a:t>
            </a:r>
            <a:r>
              <a:rPr lang="en-US" sz="7400" dirty="0" err="1" smtClean="0"/>
              <a:t>N.p</a:t>
            </a:r>
            <a:r>
              <a:rPr lang="en-US" sz="7400" dirty="0" smtClean="0"/>
              <a:t>., </a:t>
            </a:r>
            <a:r>
              <a:rPr lang="en-US" sz="7400" dirty="0" err="1" smtClean="0"/>
              <a:t>n.d</a:t>
            </a:r>
            <a:r>
              <a:rPr lang="en-US" sz="7400" dirty="0" smtClean="0"/>
              <a:t>. Web. 09 Mar. 2013. </a:t>
            </a:r>
          </a:p>
          <a:p>
            <a:r>
              <a:rPr lang="en-US" sz="7400" dirty="0" smtClean="0"/>
              <a:t>"Manhattan Beach School Board Worries That High School Start Times, Zero Period Rob Students of Needed Sleep." </a:t>
            </a:r>
            <a:r>
              <a:rPr lang="en-US" sz="7400" i="1" dirty="0" smtClean="0"/>
              <a:t>MercuryNews.com</a:t>
            </a:r>
            <a:r>
              <a:rPr lang="en-US" sz="7400" dirty="0" smtClean="0"/>
              <a:t>. </a:t>
            </a:r>
            <a:r>
              <a:rPr lang="en-US" sz="7400" dirty="0" err="1" smtClean="0"/>
              <a:t>N.p</a:t>
            </a:r>
            <a:r>
              <a:rPr lang="en-US" sz="7400" dirty="0" smtClean="0"/>
              <a:t>., </a:t>
            </a:r>
            <a:r>
              <a:rPr lang="en-US" sz="7400" dirty="0" err="1" smtClean="0"/>
              <a:t>n.d</a:t>
            </a:r>
            <a:r>
              <a:rPr lang="en-US" sz="7400" dirty="0" smtClean="0"/>
              <a:t>. Web. 09 Mar. 2013. &lt;http://www.mercurynews.com/california/ci_22018271/manhattan-beach-school-board-worries-that-high-school&gt;. </a:t>
            </a:r>
          </a:p>
          <a:p>
            <a:r>
              <a:rPr lang="en-US" sz="7400" dirty="0" smtClean="0"/>
              <a:t>"Page Navigation." </a:t>
            </a:r>
            <a:r>
              <a:rPr lang="en-US" sz="7400" i="1" dirty="0" smtClean="0"/>
              <a:t>Later Start Times for High School Students</a:t>
            </a:r>
            <a:r>
              <a:rPr lang="en-US" sz="7400" dirty="0" smtClean="0"/>
              <a:t>. </a:t>
            </a:r>
            <a:r>
              <a:rPr lang="en-US" sz="7400" dirty="0" err="1" smtClean="0"/>
              <a:t>N.p</a:t>
            </a:r>
            <a:r>
              <a:rPr lang="en-US" sz="7400" dirty="0" smtClean="0"/>
              <a:t>., </a:t>
            </a:r>
            <a:r>
              <a:rPr lang="en-US" sz="7400" dirty="0" err="1" smtClean="0"/>
              <a:t>n.d</a:t>
            </a:r>
            <a:r>
              <a:rPr lang="en-US" sz="7400" dirty="0" smtClean="0"/>
              <a:t>. Web. 09 Mar. 2013. </a:t>
            </a:r>
            <a:r>
              <a:rPr lang="en-US" sz="7400" dirty="0" smtClean="0">
                <a:hlinkClick r:id="rId2"/>
              </a:rPr>
              <a:t>http</a:t>
            </a:r>
            <a:r>
              <a:rPr lang="en-US" sz="7400" dirty="0" smtClean="0">
                <a:hlinkClick r:id="rId2"/>
              </a:rPr>
              <a:t>://www.cehd.umn.edu/research/highlights/Sleep</a:t>
            </a:r>
            <a:r>
              <a:rPr lang="en-US" sz="7400" dirty="0" smtClean="0">
                <a:hlinkClick r:id="rId2"/>
              </a:rPr>
              <a:t>/</a:t>
            </a:r>
            <a:endParaRPr lang="en-US" sz="7400" dirty="0" smtClean="0"/>
          </a:p>
          <a:p>
            <a:r>
              <a:rPr lang="en-US" sz="7400" dirty="0" smtClean="0"/>
              <a:t>. </a:t>
            </a:r>
            <a:r>
              <a:rPr lang="en-US" sz="7400" dirty="0" smtClean="0"/>
              <a:t>"School Start Time and Sleep." </a:t>
            </a:r>
            <a:r>
              <a:rPr lang="en-US" sz="7400" i="1" dirty="0" smtClean="0"/>
              <a:t>National Sleep Foundation</a:t>
            </a:r>
            <a:r>
              <a:rPr lang="en-US" sz="7400" dirty="0" smtClean="0"/>
              <a:t>. </a:t>
            </a:r>
            <a:r>
              <a:rPr lang="en-US" sz="7400" dirty="0" err="1" smtClean="0"/>
              <a:t>N.p</a:t>
            </a:r>
            <a:r>
              <a:rPr lang="en-US" sz="7400" dirty="0" smtClean="0"/>
              <a:t>., </a:t>
            </a:r>
            <a:r>
              <a:rPr lang="en-US" sz="7400" dirty="0" err="1" smtClean="0"/>
              <a:t>n.d</a:t>
            </a:r>
            <a:r>
              <a:rPr lang="en-US" sz="7400" dirty="0" smtClean="0"/>
              <a:t>. Web. 09 Mar. 2013. &lt;http://www.sleepfoundation.org/article/sleep-topics/school-start-time-and-sleep&gt;. </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Are you comfortable with your early morning school timings ?</a:t>
            </a:r>
          </a:p>
          <a:p>
            <a:r>
              <a:rPr lang="en-US" dirty="0" smtClean="0"/>
              <a:t>For better school timings</a:t>
            </a:r>
          </a:p>
          <a:p>
            <a:r>
              <a:rPr lang="en-US" dirty="0" smtClean="0"/>
              <a:t>There are many reasons why the school timings should be postponed, as this would benefit the students healthily and academically, and also benefit the whole economy.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Existing School Timings</a:t>
            </a:r>
            <a:endParaRPr lang="en-US" dirty="0"/>
          </a:p>
        </p:txBody>
      </p:sp>
      <p:sp>
        <p:nvSpPr>
          <p:cNvPr id="3" name="Content Placeholder 2"/>
          <p:cNvSpPr>
            <a:spLocks noGrp="1"/>
          </p:cNvSpPr>
          <p:nvPr>
            <p:ph idx="1"/>
          </p:nvPr>
        </p:nvSpPr>
        <p:spPr/>
        <p:txBody>
          <a:bodyPr/>
          <a:lstStyle/>
          <a:p>
            <a:r>
              <a:rPr lang="en-US" dirty="0" smtClean="0"/>
              <a:t>Early wake up</a:t>
            </a:r>
          </a:p>
          <a:p>
            <a:r>
              <a:rPr lang="en-US" dirty="0" smtClean="0"/>
              <a:t>Tiredness and lack of sleep</a:t>
            </a:r>
          </a:p>
          <a:p>
            <a:r>
              <a:rPr lang="en-US" dirty="0" smtClean="0"/>
              <a:t>Low performance at school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Improving School Timings</a:t>
            </a:r>
            <a:endParaRPr lang="en-US" dirty="0"/>
          </a:p>
        </p:txBody>
      </p:sp>
      <p:sp>
        <p:nvSpPr>
          <p:cNvPr id="3" name="Content Placeholder 2"/>
          <p:cNvSpPr>
            <a:spLocks noGrp="1"/>
          </p:cNvSpPr>
          <p:nvPr>
            <p:ph idx="1"/>
          </p:nvPr>
        </p:nvSpPr>
        <p:spPr/>
        <p:txBody>
          <a:bodyPr/>
          <a:lstStyle/>
          <a:p>
            <a:r>
              <a:rPr lang="en-US" dirty="0" smtClean="0"/>
              <a:t>Pushing back school timings</a:t>
            </a:r>
          </a:p>
          <a:p>
            <a:r>
              <a:rPr lang="en-US" dirty="0" smtClean="0"/>
              <a:t>More sleep</a:t>
            </a:r>
          </a:p>
          <a:p>
            <a:r>
              <a:rPr lang="en-US" dirty="0" smtClean="0"/>
              <a:t>Better alertness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Performance</a:t>
            </a:r>
            <a:endParaRPr lang="en-US" dirty="0"/>
          </a:p>
        </p:txBody>
      </p:sp>
      <p:sp>
        <p:nvSpPr>
          <p:cNvPr id="3" name="Content Placeholder 2"/>
          <p:cNvSpPr>
            <a:spLocks noGrp="1"/>
          </p:cNvSpPr>
          <p:nvPr>
            <p:ph idx="1"/>
          </p:nvPr>
        </p:nvSpPr>
        <p:spPr/>
        <p:txBody>
          <a:bodyPr/>
          <a:lstStyle/>
          <a:p>
            <a:r>
              <a:rPr lang="en-US" dirty="0" smtClean="0"/>
              <a:t>Ready brain</a:t>
            </a:r>
          </a:p>
          <a:p>
            <a:r>
              <a:rPr lang="en-US" dirty="0" smtClean="0"/>
              <a:t>Better concentration</a:t>
            </a:r>
          </a:p>
          <a:p>
            <a:r>
              <a:rPr lang="en-US" dirty="0" smtClean="0"/>
              <a:t>Better school performance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Positive Outcomes</a:t>
            </a:r>
            <a:endParaRPr lang="en-US" dirty="0"/>
          </a:p>
        </p:txBody>
      </p:sp>
      <p:sp>
        <p:nvSpPr>
          <p:cNvPr id="3" name="Content Placeholder 2"/>
          <p:cNvSpPr>
            <a:spLocks noGrp="1"/>
          </p:cNvSpPr>
          <p:nvPr>
            <p:ph idx="1"/>
          </p:nvPr>
        </p:nvSpPr>
        <p:spPr/>
        <p:txBody>
          <a:bodyPr/>
          <a:lstStyle/>
          <a:p>
            <a:r>
              <a:rPr lang="en-US" dirty="0" smtClean="0"/>
              <a:t>Better attendance</a:t>
            </a:r>
          </a:p>
          <a:p>
            <a:r>
              <a:rPr lang="en-US" dirty="0" smtClean="0"/>
              <a:t>Decrease of sick leaves</a:t>
            </a:r>
          </a:p>
          <a:p>
            <a:r>
              <a:rPr lang="en-US" dirty="0" smtClean="0"/>
              <a:t>Less behavioral problems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idx="1"/>
          </p:nvPr>
        </p:nvSpPr>
        <p:spPr/>
        <p:txBody>
          <a:bodyPr/>
          <a:lstStyle/>
          <a:p>
            <a:r>
              <a:rPr lang="en-US" dirty="0" smtClean="0"/>
              <a:t>Road safety</a:t>
            </a:r>
          </a:p>
          <a:p>
            <a:r>
              <a:rPr lang="en-US" dirty="0" smtClean="0"/>
              <a:t>School safety</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Parents Role</a:t>
            </a:r>
            <a:endParaRPr lang="en-US" dirty="0"/>
          </a:p>
        </p:txBody>
      </p:sp>
      <p:sp>
        <p:nvSpPr>
          <p:cNvPr id="3" name="Content Placeholder 2"/>
          <p:cNvSpPr>
            <a:spLocks noGrp="1"/>
          </p:cNvSpPr>
          <p:nvPr>
            <p:ph idx="1"/>
          </p:nvPr>
        </p:nvSpPr>
        <p:spPr/>
        <p:txBody>
          <a:bodyPr/>
          <a:lstStyle/>
          <a:p>
            <a:r>
              <a:rPr lang="en-US" dirty="0" smtClean="0"/>
              <a:t>Better control</a:t>
            </a:r>
          </a:p>
          <a:p>
            <a:r>
              <a:rPr lang="en-US" dirty="0" smtClean="0"/>
              <a:t>Better communication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Change and The Economy</a:t>
            </a:r>
            <a:endParaRPr lang="en-US" dirty="0"/>
          </a:p>
        </p:txBody>
      </p:sp>
      <p:sp>
        <p:nvSpPr>
          <p:cNvPr id="3" name="Content Placeholder 2"/>
          <p:cNvSpPr>
            <a:spLocks noGrp="1"/>
          </p:cNvSpPr>
          <p:nvPr>
            <p:ph idx="1"/>
          </p:nvPr>
        </p:nvSpPr>
        <p:spPr/>
        <p:txBody>
          <a:bodyPr/>
          <a:lstStyle/>
          <a:p>
            <a:r>
              <a:rPr lang="en-US" dirty="0" smtClean="0"/>
              <a:t>Less traffic jam</a:t>
            </a:r>
          </a:p>
          <a:p>
            <a:r>
              <a:rPr lang="en-US" dirty="0" smtClean="0"/>
              <a:t>More jobs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2308</TotalTime>
  <Words>2213</Words>
  <Application>Microsoft Office PowerPoint</Application>
  <PresentationFormat>On-screen Show (4:3)</PresentationFormat>
  <Paragraphs>79</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Ahmed Khalid Al Janahi Mrs.Timm 12 E March 10, 2013 </vt:lpstr>
      <vt:lpstr>Introduction</vt:lpstr>
      <vt:lpstr>The Existing School Timings</vt:lpstr>
      <vt:lpstr>Improving School Timings</vt:lpstr>
      <vt:lpstr>School Performance</vt:lpstr>
      <vt:lpstr>More Positive Outcomes</vt:lpstr>
      <vt:lpstr>Safety</vt:lpstr>
      <vt:lpstr>Parents Role</vt:lpstr>
      <vt:lpstr>Time Change and The Economy</vt:lpstr>
      <vt:lpstr>Changing Schools</vt:lpstr>
      <vt:lpstr>Possible Disadvantages</vt:lpstr>
      <vt:lpstr>Evaluation</vt:lpstr>
      <vt:lpstr>Conclusion</vt:lpstr>
      <vt:lpstr>Work Cited</vt:lpstr>
      <vt:lpstr>Work Cited 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Ahmed Khalid Al Janahi Mrs.Timm 12 E March 10, 2013</dc:title>
  <dc:creator>Admin</dc:creator>
  <cp:lastModifiedBy>Admin</cp:lastModifiedBy>
  <cp:revision>37</cp:revision>
  <dcterms:created xsi:type="dcterms:W3CDTF">2013-03-08T08:32:35Z</dcterms:created>
  <dcterms:modified xsi:type="dcterms:W3CDTF">2013-03-11T08:29:17Z</dcterms:modified>
</cp:coreProperties>
</file>